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1" r:id="rId14"/>
    <p:sldId id="272" r:id="rId15"/>
    <p:sldId id="273" r:id="rId16"/>
    <p:sldId id="275" r:id="rId17"/>
    <p:sldId id="276" r:id="rId18"/>
    <p:sldId id="277" r:id="rId19"/>
    <p:sldId id="278"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5BA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28"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8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8" cy="464820"/>
          </a:xfrm>
          <a:prstGeom prst="rect">
            <a:avLst/>
          </a:prstGeom>
        </p:spPr>
        <p:txBody>
          <a:bodyPr vert="horz" lIns="91650" tIns="45825" rIns="91650" bIns="45825" rtlCol="0"/>
          <a:lstStyle>
            <a:lvl1pPr algn="l">
              <a:defRPr sz="1200"/>
            </a:lvl1pPr>
          </a:lstStyle>
          <a:p>
            <a:endParaRPr lang="en-US"/>
          </a:p>
        </p:txBody>
      </p:sp>
      <p:sp>
        <p:nvSpPr>
          <p:cNvPr id="3" name="Date Placeholder 2"/>
          <p:cNvSpPr>
            <a:spLocks noGrp="1"/>
          </p:cNvSpPr>
          <p:nvPr>
            <p:ph type="dt" sz="quarter" idx="1"/>
          </p:nvPr>
        </p:nvSpPr>
        <p:spPr>
          <a:xfrm>
            <a:off x="3971183" y="0"/>
            <a:ext cx="3037628" cy="464820"/>
          </a:xfrm>
          <a:prstGeom prst="rect">
            <a:avLst/>
          </a:prstGeom>
        </p:spPr>
        <p:txBody>
          <a:bodyPr vert="horz" lIns="91650" tIns="45825" rIns="91650" bIns="45825" rtlCol="0"/>
          <a:lstStyle>
            <a:lvl1pPr algn="r">
              <a:defRPr sz="1200"/>
            </a:lvl1pPr>
          </a:lstStyle>
          <a:p>
            <a:fld id="{EBABBFEB-B86A-4B46-A9E4-CE38795AB670}" type="datetimeFigureOut">
              <a:rPr lang="en-US" smtClean="0"/>
              <a:pPr/>
              <a:t>8/7/2014</a:t>
            </a:fld>
            <a:endParaRPr lang="en-US"/>
          </a:p>
        </p:txBody>
      </p:sp>
      <p:sp>
        <p:nvSpPr>
          <p:cNvPr id="4" name="Footer Placeholder 3"/>
          <p:cNvSpPr>
            <a:spLocks noGrp="1"/>
          </p:cNvSpPr>
          <p:nvPr>
            <p:ph type="ftr" sz="quarter" idx="2"/>
          </p:nvPr>
        </p:nvSpPr>
        <p:spPr>
          <a:xfrm>
            <a:off x="0" y="8829989"/>
            <a:ext cx="3037628" cy="464820"/>
          </a:xfrm>
          <a:prstGeom prst="rect">
            <a:avLst/>
          </a:prstGeom>
        </p:spPr>
        <p:txBody>
          <a:bodyPr vert="horz" lIns="91650" tIns="45825" rIns="91650" bIns="45825" rtlCol="0" anchor="b"/>
          <a:lstStyle>
            <a:lvl1pPr algn="l">
              <a:defRPr sz="1200"/>
            </a:lvl1pPr>
          </a:lstStyle>
          <a:p>
            <a:endParaRPr lang="en-US"/>
          </a:p>
        </p:txBody>
      </p:sp>
      <p:sp>
        <p:nvSpPr>
          <p:cNvPr id="5" name="Slide Number Placeholder 4"/>
          <p:cNvSpPr>
            <a:spLocks noGrp="1"/>
          </p:cNvSpPr>
          <p:nvPr>
            <p:ph type="sldNum" sz="quarter" idx="3"/>
          </p:nvPr>
        </p:nvSpPr>
        <p:spPr>
          <a:xfrm>
            <a:off x="3971183" y="8829989"/>
            <a:ext cx="3037628" cy="464820"/>
          </a:xfrm>
          <a:prstGeom prst="rect">
            <a:avLst/>
          </a:prstGeom>
        </p:spPr>
        <p:txBody>
          <a:bodyPr vert="horz" lIns="91650" tIns="45825" rIns="91650" bIns="45825" rtlCol="0" anchor="b"/>
          <a:lstStyle>
            <a:lvl1pPr algn="r">
              <a:defRPr sz="1200"/>
            </a:lvl1pPr>
          </a:lstStyle>
          <a:p>
            <a:fld id="{F534F5E4-A2FA-4DBE-94DF-456D60FFB9FB}" type="slidenum">
              <a:rPr lang="en-US" smtClean="0"/>
              <a:pPr/>
              <a:t>‹#›</a:t>
            </a:fld>
            <a:endParaRPr lang="en-US"/>
          </a:p>
        </p:txBody>
      </p:sp>
    </p:spTree>
    <p:extLst>
      <p:ext uri="{BB962C8B-B14F-4D97-AF65-F5344CB8AC3E}">
        <p14:creationId xmlns:p14="http://schemas.microsoft.com/office/powerpoint/2010/main" val="4086924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37628" cy="464820"/>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58371" name="Rectangle 3"/>
          <p:cNvSpPr>
            <a:spLocks noGrp="1" noChangeArrowheads="1"/>
          </p:cNvSpPr>
          <p:nvPr>
            <p:ph type="dt" idx="1"/>
          </p:nvPr>
        </p:nvSpPr>
        <p:spPr bwMode="auto">
          <a:xfrm>
            <a:off x="3971183" y="0"/>
            <a:ext cx="3037628" cy="464820"/>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701359" y="4415790"/>
            <a:ext cx="5607684" cy="4183380"/>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829989"/>
            <a:ext cx="3037628" cy="464820"/>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58375" name="Rectangle 7"/>
          <p:cNvSpPr>
            <a:spLocks noGrp="1" noChangeArrowheads="1"/>
          </p:cNvSpPr>
          <p:nvPr>
            <p:ph type="sldNum" sz="quarter" idx="5"/>
          </p:nvPr>
        </p:nvSpPr>
        <p:spPr bwMode="auto">
          <a:xfrm>
            <a:off x="3971183" y="8829989"/>
            <a:ext cx="3037628" cy="464820"/>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smtClean="0">
                <a:latin typeface="Arial" pitchFamily="34" charset="0"/>
              </a:defRPr>
            </a:lvl1pPr>
          </a:lstStyle>
          <a:p>
            <a:pPr>
              <a:defRPr/>
            </a:pPr>
            <a:fld id="{2CC35D47-91E0-487F-AFCA-E8A72E65C3D2}" type="slidenum">
              <a:rPr lang="en-US"/>
              <a:pPr>
                <a:defRPr/>
              </a:pPr>
              <a:t>‹#›</a:t>
            </a:fld>
            <a:endParaRPr lang="en-US"/>
          </a:p>
        </p:txBody>
      </p:sp>
    </p:spTree>
    <p:extLst>
      <p:ext uri="{BB962C8B-B14F-4D97-AF65-F5344CB8AC3E}">
        <p14:creationId xmlns:p14="http://schemas.microsoft.com/office/powerpoint/2010/main" val="40927626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85322D-7C0F-489B-878E-68213322BCB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0C9F6D-2F8B-4917-9833-3EEFDBC469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838200"/>
            <a:ext cx="2076450" cy="5287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38200"/>
            <a:ext cx="6076950" cy="5287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B3C220-EE55-404E-8EA8-DCA3D185BF0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909A8D-8576-4D4F-9EB7-BAF135F9D84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07F4F7-C13E-4AC3-A3FE-F48F16778D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86000"/>
            <a:ext cx="4038600"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4038600"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85C56A-7000-4BBA-BFC4-3395CE84205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3733DE5-3A87-4537-9418-259C51AF391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D58A659-E364-4531-A923-32BCDB0AAB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B2F990A-B0FE-45A5-A9B0-3032E96B667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E4B6F-D2DE-4421-802B-3F9D860D631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04041B-31C9-4F13-AEA1-FDEEF2DEC30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SMMC Logo Hands of Experience"/>
          <p:cNvPicPr>
            <a:picLocks noChangeAspect="1" noChangeArrowheads="1"/>
          </p:cNvPicPr>
          <p:nvPr userDrawn="1"/>
        </p:nvPicPr>
        <p:blipFill>
          <a:blip r:embed="rId13" cstate="print"/>
          <a:srcRect/>
          <a:stretch>
            <a:fillRect/>
          </a:stretch>
        </p:blipFill>
        <p:spPr bwMode="auto">
          <a:xfrm>
            <a:off x="0" y="0"/>
            <a:ext cx="3886200" cy="1143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2133600" y="838200"/>
            <a:ext cx="6629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a:t>
            </a:r>
          </a:p>
        </p:txBody>
      </p:sp>
      <p:sp>
        <p:nvSpPr>
          <p:cNvPr id="1028" name="Rectangle 3"/>
          <p:cNvSpPr>
            <a:spLocks noGrp="1" noChangeArrowheads="1"/>
          </p:cNvSpPr>
          <p:nvPr>
            <p:ph type="body" idx="1"/>
          </p:nvPr>
        </p:nvSpPr>
        <p:spPr bwMode="auto">
          <a:xfrm>
            <a:off x="457200" y="2286000"/>
            <a:ext cx="82296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pitchFamily="34" charset="0"/>
              </a:defRPr>
            </a:lvl1pPr>
          </a:lstStyle>
          <a:p>
            <a:pPr>
              <a:defRPr/>
            </a:pPr>
            <a:fld id="{D199F46A-49A5-4851-9EAF-A566C6489B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00FF"/>
          </a:solidFill>
          <a:latin typeface="+mj-lt"/>
          <a:ea typeface="+mj-ea"/>
          <a:cs typeface="+mj-cs"/>
        </a:defRPr>
      </a:lvl1pPr>
      <a:lvl2pPr algn="ctr" rtl="0" eaLnBrk="0" fontAlgn="base" hangingPunct="0">
        <a:spcBef>
          <a:spcPct val="0"/>
        </a:spcBef>
        <a:spcAft>
          <a:spcPct val="0"/>
        </a:spcAft>
        <a:defRPr sz="4400">
          <a:solidFill>
            <a:srgbClr val="0000FF"/>
          </a:solidFill>
          <a:latin typeface="Arial" pitchFamily="34" charset="0"/>
        </a:defRPr>
      </a:lvl2pPr>
      <a:lvl3pPr algn="ctr" rtl="0" eaLnBrk="0" fontAlgn="base" hangingPunct="0">
        <a:spcBef>
          <a:spcPct val="0"/>
        </a:spcBef>
        <a:spcAft>
          <a:spcPct val="0"/>
        </a:spcAft>
        <a:defRPr sz="4400">
          <a:solidFill>
            <a:srgbClr val="0000FF"/>
          </a:solidFill>
          <a:latin typeface="Arial" pitchFamily="34" charset="0"/>
        </a:defRPr>
      </a:lvl3pPr>
      <a:lvl4pPr algn="ctr" rtl="0" eaLnBrk="0" fontAlgn="base" hangingPunct="0">
        <a:spcBef>
          <a:spcPct val="0"/>
        </a:spcBef>
        <a:spcAft>
          <a:spcPct val="0"/>
        </a:spcAft>
        <a:defRPr sz="4400">
          <a:solidFill>
            <a:srgbClr val="0000FF"/>
          </a:solidFill>
          <a:latin typeface="Arial" pitchFamily="34" charset="0"/>
        </a:defRPr>
      </a:lvl4pPr>
      <a:lvl5pPr algn="ctr" rtl="0" eaLnBrk="0" fontAlgn="base" hangingPunct="0">
        <a:spcBef>
          <a:spcPct val="0"/>
        </a:spcBef>
        <a:spcAft>
          <a:spcPct val="0"/>
        </a:spcAft>
        <a:defRPr sz="4400">
          <a:solidFill>
            <a:srgbClr val="0000FF"/>
          </a:solidFill>
          <a:latin typeface="Arial" pitchFamily="34" charset="0"/>
        </a:defRPr>
      </a:lvl5pPr>
      <a:lvl6pPr marL="457200" algn="ctr" rtl="0" fontAlgn="base">
        <a:spcBef>
          <a:spcPct val="0"/>
        </a:spcBef>
        <a:spcAft>
          <a:spcPct val="0"/>
        </a:spcAft>
        <a:defRPr sz="4400">
          <a:solidFill>
            <a:srgbClr val="0000FF"/>
          </a:solidFill>
          <a:latin typeface="Arial" pitchFamily="34" charset="0"/>
        </a:defRPr>
      </a:lvl6pPr>
      <a:lvl7pPr marL="914400" algn="ctr" rtl="0" fontAlgn="base">
        <a:spcBef>
          <a:spcPct val="0"/>
        </a:spcBef>
        <a:spcAft>
          <a:spcPct val="0"/>
        </a:spcAft>
        <a:defRPr sz="4400">
          <a:solidFill>
            <a:srgbClr val="0000FF"/>
          </a:solidFill>
          <a:latin typeface="Arial" pitchFamily="34" charset="0"/>
        </a:defRPr>
      </a:lvl7pPr>
      <a:lvl8pPr marL="1371600" algn="ctr" rtl="0" fontAlgn="base">
        <a:spcBef>
          <a:spcPct val="0"/>
        </a:spcBef>
        <a:spcAft>
          <a:spcPct val="0"/>
        </a:spcAft>
        <a:defRPr sz="4400">
          <a:solidFill>
            <a:srgbClr val="0000FF"/>
          </a:solidFill>
          <a:latin typeface="Arial" pitchFamily="34" charset="0"/>
        </a:defRPr>
      </a:lvl8pPr>
      <a:lvl9pPr marL="1828800" algn="ctr" rtl="0" fontAlgn="base">
        <a:spcBef>
          <a:spcPct val="0"/>
        </a:spcBef>
        <a:spcAft>
          <a:spcPct val="0"/>
        </a:spcAft>
        <a:defRPr sz="4400">
          <a:solidFill>
            <a:srgbClr val="0000FF"/>
          </a:solidFill>
          <a:latin typeface="Arial" pitchFamily="34" charset="0"/>
        </a:defRPr>
      </a:lvl9pPr>
    </p:titleStyle>
    <p:bodyStyle>
      <a:lvl1pPr marL="342900" indent="-342900" algn="l" rtl="0" eaLnBrk="0" fontAlgn="base" hangingPunct="0">
        <a:spcBef>
          <a:spcPct val="20000"/>
        </a:spcBef>
        <a:spcAft>
          <a:spcPct val="0"/>
        </a:spcAft>
        <a:buClr>
          <a:srgbClr val="0000FF"/>
        </a:buClr>
        <a:buFont typeface="Wingdings" pitchFamily="2" charset="2"/>
        <a:buChar char="Ø"/>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FF"/>
        </a:buClr>
        <a:buFont typeface="Wingdings" pitchFamily="2" charset="2"/>
        <a:buChar char="q"/>
        <a:defRPr sz="2800">
          <a:solidFill>
            <a:schemeClr val="tx1"/>
          </a:solidFill>
          <a:latin typeface="+mn-lt"/>
        </a:defRPr>
      </a:lvl2pPr>
      <a:lvl3pPr marL="1143000" indent="-228600" algn="l" rtl="0" eaLnBrk="0" fontAlgn="base" hangingPunct="0">
        <a:spcBef>
          <a:spcPct val="20000"/>
        </a:spcBef>
        <a:spcAft>
          <a:spcPct val="0"/>
        </a:spcAft>
        <a:buClr>
          <a:srgbClr val="0000FF"/>
        </a:buClr>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0000FF"/>
        </a:buClr>
        <a:buChar char="•"/>
        <a:defRPr sz="2000">
          <a:solidFill>
            <a:schemeClr val="tx1"/>
          </a:solidFill>
          <a:latin typeface="+mn-lt"/>
        </a:defRPr>
      </a:lvl4pPr>
      <a:lvl5pPr marL="2057400" indent="-228600" algn="l" rtl="0" eaLnBrk="0" fontAlgn="base" hangingPunct="0">
        <a:spcBef>
          <a:spcPct val="20000"/>
        </a:spcBef>
        <a:spcAft>
          <a:spcPct val="0"/>
        </a:spcAft>
        <a:buClr>
          <a:srgbClr val="0000FF"/>
        </a:buClr>
        <a:buFont typeface="Arial" charset="0"/>
        <a:buChar char="–"/>
        <a:defRPr sz="2000">
          <a:solidFill>
            <a:schemeClr val="tx1"/>
          </a:solidFill>
          <a:latin typeface="+mn-lt"/>
        </a:defRPr>
      </a:lvl5pPr>
      <a:lvl6pPr marL="2514600" indent="-228600" algn="l" rtl="0" fontAlgn="base">
        <a:spcBef>
          <a:spcPct val="20000"/>
        </a:spcBef>
        <a:spcAft>
          <a:spcPct val="0"/>
        </a:spcAft>
        <a:buClr>
          <a:srgbClr val="0000FF"/>
        </a:buClr>
        <a:buFont typeface="Arial" pitchFamily="34" charset="0"/>
        <a:buChar char="–"/>
        <a:defRPr sz="2000">
          <a:solidFill>
            <a:schemeClr val="tx1"/>
          </a:solidFill>
          <a:latin typeface="+mn-lt"/>
        </a:defRPr>
      </a:lvl6pPr>
      <a:lvl7pPr marL="2971800" indent="-228600" algn="l" rtl="0" fontAlgn="base">
        <a:spcBef>
          <a:spcPct val="20000"/>
        </a:spcBef>
        <a:spcAft>
          <a:spcPct val="0"/>
        </a:spcAft>
        <a:buClr>
          <a:srgbClr val="0000FF"/>
        </a:buClr>
        <a:buFont typeface="Arial" pitchFamily="34" charset="0"/>
        <a:buChar char="–"/>
        <a:defRPr sz="2000">
          <a:solidFill>
            <a:schemeClr val="tx1"/>
          </a:solidFill>
          <a:latin typeface="+mn-lt"/>
        </a:defRPr>
      </a:lvl7pPr>
      <a:lvl8pPr marL="3429000" indent="-228600" algn="l" rtl="0" fontAlgn="base">
        <a:spcBef>
          <a:spcPct val="20000"/>
        </a:spcBef>
        <a:spcAft>
          <a:spcPct val="0"/>
        </a:spcAft>
        <a:buClr>
          <a:srgbClr val="0000FF"/>
        </a:buClr>
        <a:buFont typeface="Arial" pitchFamily="34" charset="0"/>
        <a:buChar char="–"/>
        <a:defRPr sz="2000">
          <a:solidFill>
            <a:schemeClr val="tx1"/>
          </a:solidFill>
          <a:latin typeface="+mn-lt"/>
        </a:defRPr>
      </a:lvl8pPr>
      <a:lvl9pPr marL="3886200" indent="-228600" algn="l" rtl="0" fontAlgn="base">
        <a:spcBef>
          <a:spcPct val="20000"/>
        </a:spcBef>
        <a:spcAft>
          <a:spcPct val="0"/>
        </a:spcAft>
        <a:buClr>
          <a:srgbClr val="0000FF"/>
        </a:buClr>
        <a:buFont typeface="Arial" pitchFamily="34"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133600" y="838200"/>
            <a:ext cx="6629400" cy="1371600"/>
          </a:xfrm>
        </p:spPr>
        <p:txBody>
          <a:bodyPr/>
          <a:lstStyle/>
          <a:p>
            <a:pPr eaLnBrk="1" hangingPunct="1"/>
            <a:r>
              <a:rPr lang="en-US" dirty="0" smtClean="0"/>
              <a:t>Job Shadowing</a:t>
            </a:r>
            <a:br>
              <a:rPr lang="en-US" dirty="0" smtClean="0"/>
            </a:br>
            <a:r>
              <a:rPr lang="en-US" dirty="0" smtClean="0"/>
              <a:t>Program Overview</a:t>
            </a:r>
          </a:p>
        </p:txBody>
      </p:sp>
      <p:sp>
        <p:nvSpPr>
          <p:cNvPr id="2051" name="Rectangle 3"/>
          <p:cNvSpPr>
            <a:spLocks noGrp="1" noChangeArrowheads="1"/>
          </p:cNvSpPr>
          <p:nvPr>
            <p:ph type="body" idx="1"/>
          </p:nvPr>
        </p:nvSpPr>
        <p:spPr/>
        <p:txBody>
          <a:bodyPr/>
          <a:lstStyle/>
          <a:p>
            <a:pPr eaLnBrk="1" hangingPunct="1">
              <a:buNone/>
            </a:pPr>
            <a:endParaRPr lang="en-US" dirty="0" smtClean="0"/>
          </a:p>
          <a:p>
            <a:pPr eaLnBrk="1" hangingPunct="1">
              <a:buNone/>
            </a:pPr>
            <a:endParaRPr lang="en-US" dirty="0" smtClean="0"/>
          </a:p>
          <a:p>
            <a:pPr algn="ctr" eaLnBrk="1" hangingPunct="1">
              <a:buNone/>
            </a:pPr>
            <a:r>
              <a:rPr lang="en-US" dirty="0" smtClean="0"/>
              <a:t>   </a:t>
            </a:r>
            <a:r>
              <a:rPr lang="en-US" sz="4800" dirty="0" smtClean="0"/>
              <a:t>Organizational Development </a:t>
            </a:r>
          </a:p>
          <a:p>
            <a:pPr algn="ctr" eaLnBrk="1" hangingPunct="1">
              <a:buNone/>
            </a:pPr>
            <a:r>
              <a:rPr lang="en-US" sz="4800" dirty="0" smtClean="0"/>
              <a:t> and Learning Department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idx="1"/>
          </p:nvPr>
        </p:nvSpPr>
        <p:spPr>
          <a:xfrm>
            <a:off x="457200" y="1600200"/>
            <a:ext cx="8229600" cy="4525963"/>
          </a:xfrm>
        </p:spPr>
        <p:txBody>
          <a:bodyPr/>
          <a:lstStyle/>
          <a:p>
            <a:r>
              <a:rPr lang="en-US" sz="2800" dirty="0" smtClean="0"/>
              <a:t>If you are feeling ill, have a contagious disease or are coughing or sneezing on the day you are scheduled for your job shadow experience, DO NOT attend.</a:t>
            </a:r>
          </a:p>
          <a:p>
            <a:r>
              <a:rPr lang="en-US" sz="2800" dirty="0" smtClean="0"/>
              <a:t>In this instance, please call your job shadow contact </a:t>
            </a:r>
            <a:r>
              <a:rPr lang="en-US" sz="2400" dirty="0" smtClean="0"/>
              <a:t>(Organizational Development 304-526-1240</a:t>
            </a:r>
            <a:r>
              <a:rPr lang="en-US" sz="2800" dirty="0" smtClean="0"/>
              <a:t>) and let them know you will not be attending that day. </a:t>
            </a:r>
          </a:p>
          <a:p>
            <a:r>
              <a:rPr lang="en-US" sz="2800" dirty="0" smtClean="0"/>
              <a:t>You will be able to reschedule your job shadow experience for a later date.</a:t>
            </a:r>
          </a:p>
          <a:p>
            <a:pPr marL="457200" indent="-457200">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idx="1"/>
          </p:nvPr>
        </p:nvSpPr>
        <p:spPr>
          <a:xfrm>
            <a:off x="533400" y="1676400"/>
            <a:ext cx="8229600" cy="3840163"/>
          </a:xfrm>
        </p:spPr>
        <p:txBody>
          <a:bodyPr/>
          <a:lstStyle/>
          <a:p>
            <a:r>
              <a:rPr lang="en-US" dirty="0" smtClean="0"/>
              <a:t> It is always important to remember the following in order to avoid spreading germs in a clinical setting:</a:t>
            </a:r>
          </a:p>
          <a:p>
            <a:pPr lvl="2"/>
            <a:r>
              <a:rPr lang="en-US" dirty="0" smtClean="0"/>
              <a:t>Cover your mouth or nose with a tissue when coughing or sneezing and dispose of tissue in a waste basket.</a:t>
            </a:r>
          </a:p>
          <a:p>
            <a:pPr lvl="2"/>
            <a:r>
              <a:rPr lang="en-US" dirty="0" smtClean="0"/>
              <a:t>If a tissue is unavailable, use the upper sleeve and not your hands.</a:t>
            </a:r>
          </a:p>
          <a:p>
            <a:pPr lvl="2"/>
            <a:r>
              <a:rPr lang="en-US" dirty="0" smtClean="0"/>
              <a:t>Wash hands with warm water and soap or use alcohol-based hand sanitizer after coughing or sneezing.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1066800"/>
            <a:ext cx="6629400" cy="685800"/>
          </a:xfrm>
        </p:spPr>
        <p:txBody>
          <a:bodyPr/>
          <a:lstStyle/>
          <a:p>
            <a:r>
              <a:rPr lang="en-US" dirty="0" smtClean="0"/>
              <a:t>Health Information Security</a:t>
            </a:r>
            <a:endParaRPr lang="en-US" dirty="0"/>
          </a:p>
        </p:txBody>
      </p:sp>
      <p:sp>
        <p:nvSpPr>
          <p:cNvPr id="3" name="Content Placeholder 2"/>
          <p:cNvSpPr>
            <a:spLocks noGrp="1"/>
          </p:cNvSpPr>
          <p:nvPr>
            <p:ph idx="1"/>
          </p:nvPr>
        </p:nvSpPr>
        <p:spPr/>
        <p:txBody>
          <a:bodyPr/>
          <a:lstStyle/>
          <a:p>
            <a:r>
              <a:rPr lang="en-US" sz="2000" dirty="0" smtClean="0"/>
              <a:t>St. Mary’s Medical Center is legally required by the Health Insurance Portability and Accountability Act (HIPAA) to protect the privacy and security of health information for every patient.</a:t>
            </a:r>
          </a:p>
          <a:p>
            <a:pPr>
              <a:buNone/>
            </a:pPr>
            <a:endParaRPr lang="en-US" sz="1100" dirty="0" smtClean="0"/>
          </a:p>
          <a:p>
            <a:r>
              <a:rPr lang="en-US" sz="2000" dirty="0" smtClean="0"/>
              <a:t>This law is applicable to every person participating in a job shadowing experience.</a:t>
            </a:r>
          </a:p>
          <a:p>
            <a:pPr>
              <a:buNone/>
            </a:pPr>
            <a:endParaRPr lang="en-US" sz="1200" dirty="0" smtClean="0"/>
          </a:p>
          <a:p>
            <a:r>
              <a:rPr lang="en-US" sz="2000" dirty="0" smtClean="0"/>
              <a:t>Access to patient medical and billing information is limited to those individuals that have a work related need for that information.</a:t>
            </a:r>
          </a:p>
          <a:p>
            <a:pPr>
              <a:buNone/>
            </a:pPr>
            <a:endParaRPr lang="en-US" sz="1600" dirty="0" smtClean="0"/>
          </a:p>
          <a:p>
            <a:r>
              <a:rPr lang="en-US" sz="2000" dirty="0" smtClean="0"/>
              <a:t>Job shadowing participants WILL NOT be given access to confidential patient information and should not attempt to access this information.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Confidentiality</a:t>
            </a:r>
            <a:endParaRPr lang="en-US" dirty="0"/>
          </a:p>
        </p:txBody>
      </p:sp>
      <p:sp>
        <p:nvSpPr>
          <p:cNvPr id="3" name="Content Placeholder 2"/>
          <p:cNvSpPr>
            <a:spLocks noGrp="1"/>
          </p:cNvSpPr>
          <p:nvPr>
            <p:ph idx="1"/>
          </p:nvPr>
        </p:nvSpPr>
        <p:spPr>
          <a:xfrm>
            <a:off x="457200" y="1752600"/>
            <a:ext cx="8229600" cy="4572000"/>
          </a:xfrm>
        </p:spPr>
        <p:txBody>
          <a:bodyPr/>
          <a:lstStyle/>
          <a:p>
            <a:r>
              <a:rPr lang="en-US" sz="2400" dirty="0" smtClean="0"/>
              <a:t>It is important to remember the following:</a:t>
            </a:r>
          </a:p>
          <a:p>
            <a:pPr lvl="2"/>
            <a:r>
              <a:rPr lang="en-US" sz="2000" dirty="0" smtClean="0"/>
              <a:t>Patients expect the Medical Center to keep medical information confidential</a:t>
            </a:r>
            <a:r>
              <a:rPr lang="en-US" dirty="0" smtClean="0"/>
              <a:t>.</a:t>
            </a:r>
          </a:p>
          <a:p>
            <a:pPr lvl="2"/>
            <a:r>
              <a:rPr lang="en-US" sz="2000" dirty="0" smtClean="0"/>
              <a:t>You will sign a Confidentiality Agreement in order to participant in the job shadowing experience and will be legally responsible for this agreement.</a:t>
            </a:r>
          </a:p>
          <a:p>
            <a:pPr lvl="2"/>
            <a:r>
              <a:rPr lang="en-US" sz="2000" dirty="0" smtClean="0"/>
              <a:t>Patient information such as medical records, laboratory results, x-rays and the like is confidential, and it must not be disclosed except to those who are authorized to know by hospital policy.</a:t>
            </a:r>
          </a:p>
          <a:p>
            <a:pPr lvl="2"/>
            <a:r>
              <a:rPr lang="en-US" sz="2000" dirty="0" smtClean="0"/>
              <a:t>This information is not to be discussed with family or friends even if the information is about them.</a:t>
            </a:r>
          </a:p>
          <a:p>
            <a:pPr lvl="2">
              <a:buNone/>
            </a:pPr>
            <a:endParaRPr lang="en-US" sz="16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Confidentiality</a:t>
            </a:r>
            <a:endParaRPr lang="en-US" dirty="0"/>
          </a:p>
        </p:txBody>
      </p:sp>
      <p:sp>
        <p:nvSpPr>
          <p:cNvPr id="3" name="Content Placeholder 2"/>
          <p:cNvSpPr>
            <a:spLocks noGrp="1"/>
          </p:cNvSpPr>
          <p:nvPr>
            <p:ph idx="1"/>
          </p:nvPr>
        </p:nvSpPr>
        <p:spPr>
          <a:xfrm>
            <a:off x="457200" y="1752600"/>
            <a:ext cx="8229600" cy="3840163"/>
          </a:xfrm>
        </p:spPr>
        <p:txBody>
          <a:bodyPr/>
          <a:lstStyle/>
          <a:p>
            <a:r>
              <a:rPr lang="en-US" sz="2400" dirty="0" smtClean="0"/>
              <a:t>After your Job Shadow experience it may be difficult for you to decide what you may share with others about your experience.  Please use the following guidelines to assist you in this decision:</a:t>
            </a:r>
          </a:p>
          <a:p>
            <a:pPr lvl="2"/>
            <a:r>
              <a:rPr lang="en-US" sz="2000" dirty="0" smtClean="0"/>
              <a:t>You may share general information about the department you visited.</a:t>
            </a:r>
          </a:p>
          <a:p>
            <a:pPr lvl="2"/>
            <a:r>
              <a:rPr lang="en-US" sz="2000" dirty="0" smtClean="0"/>
              <a:t>You may tell about the staff you met and worked with.</a:t>
            </a:r>
          </a:p>
          <a:p>
            <a:pPr lvl="2"/>
            <a:r>
              <a:rPr lang="en-US" sz="2000" dirty="0" smtClean="0"/>
              <a:t>You may share the types of procedure and healthcare provided.</a:t>
            </a:r>
          </a:p>
          <a:p>
            <a:pPr lvl="2"/>
            <a:r>
              <a:rPr lang="en-US" sz="2000" dirty="0" smtClean="0"/>
              <a:t>DO NOT share any patient health information.</a:t>
            </a:r>
          </a:p>
          <a:p>
            <a:pPr lvl="2"/>
            <a:r>
              <a:rPr lang="en-US" sz="2000" dirty="0" smtClean="0"/>
              <a:t>DO NOT tell other people the names of or any information regarding patients or visitors you saw during your job shadow.</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of Behavior</a:t>
            </a:r>
            <a:endParaRPr lang="en-US" dirty="0"/>
          </a:p>
        </p:txBody>
      </p:sp>
      <p:sp>
        <p:nvSpPr>
          <p:cNvPr id="3" name="Content Placeholder 2"/>
          <p:cNvSpPr>
            <a:spLocks noGrp="1"/>
          </p:cNvSpPr>
          <p:nvPr>
            <p:ph idx="1"/>
          </p:nvPr>
        </p:nvSpPr>
        <p:spPr>
          <a:xfrm>
            <a:off x="457200" y="1600200"/>
            <a:ext cx="8229600" cy="3840163"/>
          </a:xfrm>
        </p:spPr>
        <p:txBody>
          <a:bodyPr/>
          <a:lstStyle/>
          <a:p>
            <a:r>
              <a:rPr lang="en-US" dirty="0" smtClean="0"/>
              <a:t>At St. Mary’s Medical Center, all employees demonstrate the values:</a:t>
            </a:r>
          </a:p>
          <a:p>
            <a:pPr lvl="2"/>
            <a:r>
              <a:rPr lang="en-US" dirty="0" smtClean="0"/>
              <a:t>C – Compassion</a:t>
            </a:r>
          </a:p>
          <a:p>
            <a:pPr lvl="2"/>
            <a:r>
              <a:rPr lang="en-US" dirty="0" smtClean="0"/>
              <a:t>H – Hospitality</a:t>
            </a:r>
          </a:p>
          <a:p>
            <a:pPr lvl="2"/>
            <a:r>
              <a:rPr lang="en-US" dirty="0" smtClean="0"/>
              <a:t>R – Reverence</a:t>
            </a:r>
          </a:p>
          <a:p>
            <a:pPr lvl="2"/>
            <a:r>
              <a:rPr lang="en-US" dirty="0" smtClean="0"/>
              <a:t>I  –  Interdependence</a:t>
            </a:r>
          </a:p>
          <a:p>
            <a:pPr lvl="2"/>
            <a:r>
              <a:rPr lang="en-US" dirty="0" smtClean="0"/>
              <a:t>S – Stewardship</a:t>
            </a:r>
          </a:p>
          <a:p>
            <a:pPr lvl="2"/>
            <a:r>
              <a:rPr lang="en-US" dirty="0" smtClean="0"/>
              <a:t>T – Trust</a:t>
            </a:r>
          </a:p>
          <a:p>
            <a:r>
              <a:rPr lang="en-US" dirty="0" smtClean="0"/>
              <a:t>While shadowing at SMMC, you are expected to abide by the same standards.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066800"/>
            <a:ext cx="6629400" cy="685800"/>
          </a:xfrm>
        </p:spPr>
        <p:txBody>
          <a:bodyPr/>
          <a:lstStyle/>
          <a:p>
            <a:r>
              <a:rPr lang="en-US" dirty="0" smtClean="0"/>
              <a:t>Tobacco Free Campus Policy</a:t>
            </a:r>
            <a:endParaRPr lang="en-US" dirty="0"/>
          </a:p>
        </p:txBody>
      </p:sp>
      <p:sp>
        <p:nvSpPr>
          <p:cNvPr id="3" name="Content Placeholder 2"/>
          <p:cNvSpPr>
            <a:spLocks noGrp="1"/>
          </p:cNvSpPr>
          <p:nvPr>
            <p:ph idx="1"/>
          </p:nvPr>
        </p:nvSpPr>
        <p:spPr/>
        <p:txBody>
          <a:bodyPr/>
          <a:lstStyle/>
          <a:p>
            <a:r>
              <a:rPr lang="en-US" sz="2800" dirty="0" smtClean="0"/>
              <a:t>St. Mary’s is a tobacco free campus, all tobacco products including cigarettes, e-cigarettes, cigars, pipes, and all forms of smokeless tobacco are forbidden on our campus</a:t>
            </a:r>
            <a:r>
              <a:rPr lang="en-US"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Parking	</a:t>
            </a:r>
            <a:endParaRPr lang="en-US" dirty="0"/>
          </a:p>
        </p:txBody>
      </p:sp>
      <p:sp>
        <p:nvSpPr>
          <p:cNvPr id="3" name="Content Placeholder 2"/>
          <p:cNvSpPr>
            <a:spLocks noGrp="1"/>
          </p:cNvSpPr>
          <p:nvPr>
            <p:ph idx="1"/>
          </p:nvPr>
        </p:nvSpPr>
        <p:spPr/>
        <p:txBody>
          <a:bodyPr/>
          <a:lstStyle/>
          <a:p>
            <a:r>
              <a:rPr lang="en-US" dirty="0" smtClean="0"/>
              <a:t>If you will be driving on the day of your job shadowing experience, you should park in the visitors parking lot.</a:t>
            </a:r>
          </a:p>
          <a:p>
            <a:r>
              <a:rPr lang="en-US" dirty="0" smtClean="0"/>
              <a:t>Visitor parking is free of charge.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914400"/>
            <a:ext cx="6629400" cy="685800"/>
          </a:xfrm>
        </p:spPr>
        <p:txBody>
          <a:bodyPr/>
          <a:lstStyle/>
          <a:p>
            <a:r>
              <a:rPr lang="en-US" dirty="0" smtClean="0"/>
              <a:t>Miscellaneous Information</a:t>
            </a:r>
            <a:endParaRPr lang="en-US" dirty="0"/>
          </a:p>
        </p:txBody>
      </p:sp>
      <p:sp>
        <p:nvSpPr>
          <p:cNvPr id="3" name="Content Placeholder 2"/>
          <p:cNvSpPr>
            <a:spLocks noGrp="1"/>
          </p:cNvSpPr>
          <p:nvPr>
            <p:ph idx="1"/>
          </p:nvPr>
        </p:nvSpPr>
        <p:spPr>
          <a:xfrm>
            <a:off x="457200" y="1981200"/>
            <a:ext cx="8229600" cy="3840163"/>
          </a:xfrm>
        </p:spPr>
        <p:txBody>
          <a:bodyPr/>
          <a:lstStyle/>
          <a:p>
            <a:r>
              <a:rPr lang="en-US" sz="2800" dirty="0" smtClean="0"/>
              <a:t>During your job shadowing experience, you will not need a purse, cell phone, pager or backpack.</a:t>
            </a:r>
          </a:p>
          <a:p>
            <a:r>
              <a:rPr lang="en-US" sz="2800" dirty="0" smtClean="0"/>
              <a:t>Cell phones are not to be used during your job shadowing experience.  </a:t>
            </a:r>
            <a:r>
              <a:rPr lang="en-US" dirty="0" smtClean="0"/>
              <a:t>(</a:t>
            </a:r>
            <a:r>
              <a:rPr lang="en-US" sz="2000" dirty="0" smtClean="0"/>
              <a:t>SMMC policy states employees are permitted to use personal communications devices during lunch and break periods only.)</a:t>
            </a:r>
          </a:p>
          <a:p>
            <a:r>
              <a:rPr lang="en-US" sz="2800" dirty="0" smtClean="0"/>
              <a:t>Cell phones are not to be used to </a:t>
            </a:r>
            <a:r>
              <a:rPr lang="en-US" sz="2800" smtClean="0"/>
              <a:t>take pictures or </a:t>
            </a:r>
            <a:r>
              <a:rPr lang="en-US" sz="2800" dirty="0" smtClean="0"/>
              <a:t>film any patients, visitors, staff etc., while on medical center property.</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lstStyle/>
          <a:p>
            <a:r>
              <a:rPr lang="en-US" dirty="0" smtClean="0"/>
              <a:t>Remember to bring the following on the day of your job shadow experience:</a:t>
            </a:r>
          </a:p>
          <a:p>
            <a:pPr lvl="1"/>
            <a:r>
              <a:rPr lang="en-US" dirty="0" smtClean="0"/>
              <a:t> Consent and Release of Liability (if under 18        	years of age) signed by parent or guardian.</a:t>
            </a:r>
          </a:p>
          <a:p>
            <a:pPr lvl="1"/>
            <a:r>
              <a:rPr lang="en-US" dirty="0" smtClean="0"/>
              <a:t> Applicable Health Information</a:t>
            </a:r>
          </a:p>
          <a:p>
            <a:pPr lvl="1"/>
            <a:r>
              <a:rPr lang="en-US" dirty="0" smtClean="0"/>
              <a:t> Authorization/Release of Liability</a:t>
            </a:r>
          </a:p>
          <a:p>
            <a:pPr lvl="1"/>
            <a:r>
              <a:rPr lang="en-US" dirty="0" smtClean="0"/>
              <a:t> Proof of TB test (no older than 6 months)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dirty="0" smtClean="0"/>
              <a:t>Program Purpose</a:t>
            </a:r>
          </a:p>
        </p:txBody>
      </p:sp>
      <p:sp>
        <p:nvSpPr>
          <p:cNvPr id="3075" name="Rectangle 3"/>
          <p:cNvSpPr>
            <a:spLocks noGrp="1" noChangeArrowheads="1"/>
          </p:cNvSpPr>
          <p:nvPr>
            <p:ph type="body" idx="1"/>
          </p:nvPr>
        </p:nvSpPr>
        <p:spPr/>
        <p:txBody>
          <a:bodyPr/>
          <a:lstStyle/>
          <a:p>
            <a:pPr eaLnBrk="1" hangingPunct="1"/>
            <a:r>
              <a:rPr lang="en-US" dirty="0" smtClean="0"/>
              <a:t>Observe the daily routines of healthcare workers.</a:t>
            </a:r>
          </a:p>
          <a:p>
            <a:pPr eaLnBrk="1" hangingPunct="1"/>
            <a:r>
              <a:rPr lang="en-US" dirty="0" smtClean="0"/>
              <a:t>Help participants begin to identify career interests in healthcare.</a:t>
            </a:r>
          </a:p>
          <a:p>
            <a:pPr eaLnBrk="1" hangingPunct="1"/>
            <a:r>
              <a:rPr lang="en-US" dirty="0" smtClean="0"/>
              <a:t>Help participants gain awareness of the academic, technical, and personal skills required in healthcare professions.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 Process</a:t>
            </a:r>
            <a:endParaRPr lang="en-US" dirty="0"/>
          </a:p>
        </p:txBody>
      </p:sp>
      <p:sp>
        <p:nvSpPr>
          <p:cNvPr id="3" name="Content Placeholder 2"/>
          <p:cNvSpPr>
            <a:spLocks noGrp="1"/>
          </p:cNvSpPr>
          <p:nvPr>
            <p:ph idx="1"/>
          </p:nvPr>
        </p:nvSpPr>
        <p:spPr/>
        <p:txBody>
          <a:bodyPr/>
          <a:lstStyle/>
          <a:p>
            <a:r>
              <a:rPr lang="en-US" dirty="0" smtClean="0"/>
              <a:t>Review Program Overview</a:t>
            </a:r>
          </a:p>
          <a:p>
            <a:r>
              <a:rPr lang="en-US" dirty="0" smtClean="0"/>
              <a:t>Complete online request form</a:t>
            </a:r>
          </a:p>
          <a:p>
            <a:r>
              <a:rPr lang="en-US" dirty="0" smtClean="0"/>
              <a:t>Print and complete the following:</a:t>
            </a:r>
          </a:p>
          <a:p>
            <a:pPr lvl="2"/>
            <a:r>
              <a:rPr lang="en-US" dirty="0" smtClean="0"/>
              <a:t>Authorization/Release of Liability Form </a:t>
            </a:r>
          </a:p>
          <a:p>
            <a:pPr lvl="2"/>
            <a:r>
              <a:rPr lang="en-US" dirty="0" smtClean="0"/>
              <a:t>Confidentiality and Security Agreement</a:t>
            </a:r>
          </a:p>
          <a:p>
            <a:pPr lvl="2"/>
            <a:r>
              <a:rPr lang="en-US" dirty="0" smtClean="0"/>
              <a:t>Applicable Health Information Form</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Guidelines</a:t>
            </a:r>
            <a:endParaRPr lang="en-US" dirty="0"/>
          </a:p>
        </p:txBody>
      </p:sp>
      <p:sp>
        <p:nvSpPr>
          <p:cNvPr id="3" name="Content Placeholder 2"/>
          <p:cNvSpPr>
            <a:spLocks noGrp="1"/>
          </p:cNvSpPr>
          <p:nvPr>
            <p:ph idx="1"/>
          </p:nvPr>
        </p:nvSpPr>
        <p:spPr/>
        <p:txBody>
          <a:bodyPr/>
          <a:lstStyle/>
          <a:p>
            <a:r>
              <a:rPr lang="en-US" dirty="0" smtClean="0"/>
              <a:t>Job shadowing is an observation experience only.</a:t>
            </a:r>
          </a:p>
          <a:p>
            <a:r>
              <a:rPr lang="en-US" dirty="0" smtClean="0"/>
              <a:t>Patient care will not be permitted and therefore the shadow time will not qualify as clinical experience.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533400"/>
            <a:ext cx="6629400" cy="762000"/>
          </a:xfrm>
        </p:spPr>
        <p:txBody>
          <a:bodyPr/>
          <a:lstStyle/>
          <a:p>
            <a:r>
              <a:rPr lang="en-US" dirty="0" smtClean="0"/>
              <a:t>Eligibility</a:t>
            </a:r>
            <a:endParaRPr lang="en-US" dirty="0"/>
          </a:p>
        </p:txBody>
      </p:sp>
      <p:sp>
        <p:nvSpPr>
          <p:cNvPr id="3" name="Content Placeholder 2"/>
          <p:cNvSpPr>
            <a:spLocks noGrp="1"/>
          </p:cNvSpPr>
          <p:nvPr>
            <p:ph idx="1"/>
          </p:nvPr>
        </p:nvSpPr>
        <p:spPr>
          <a:xfrm>
            <a:off x="457200" y="1600200"/>
            <a:ext cx="8229600" cy="4525963"/>
          </a:xfrm>
        </p:spPr>
        <p:txBody>
          <a:bodyPr/>
          <a:lstStyle/>
          <a:p>
            <a:r>
              <a:rPr lang="en-US" dirty="0" smtClean="0"/>
              <a:t>High school students must be a Junior or Senior.</a:t>
            </a:r>
          </a:p>
          <a:p>
            <a:pPr lvl="2"/>
            <a:r>
              <a:rPr lang="en-US" dirty="0" smtClean="0"/>
              <a:t>Parent or guardian witnessed signature required for all participants under 18 years of age.</a:t>
            </a:r>
          </a:p>
          <a:p>
            <a:r>
              <a:rPr lang="en-US" dirty="0" smtClean="0"/>
              <a:t>Current college students</a:t>
            </a:r>
          </a:p>
          <a:p>
            <a:r>
              <a:rPr lang="en-US" dirty="0" smtClean="0"/>
              <a:t>Individuals exploring a second career</a:t>
            </a:r>
          </a:p>
          <a:p>
            <a:r>
              <a:rPr lang="en-US" dirty="0" smtClean="0"/>
              <a:t>Adult Education</a:t>
            </a:r>
          </a:p>
          <a:p>
            <a:pPr lvl="3"/>
            <a:r>
              <a:rPr lang="en-US" u="sng" dirty="0" smtClean="0"/>
              <a:t>Please Note</a:t>
            </a:r>
            <a:r>
              <a:rPr lang="en-US" dirty="0" smtClean="0"/>
              <a:t>:  This program does not include physician shadowing requests.  Please call (304) 526-1812  Medical Affairs Office regarding availability.</a:t>
            </a:r>
          </a:p>
          <a:p>
            <a:pPr>
              <a:buNone/>
            </a:pPr>
            <a:endParaRPr lang="en-US" dirty="0"/>
          </a:p>
        </p:txBody>
      </p:sp>
      <p:sp>
        <p:nvSpPr>
          <p:cNvPr id="4" name="6-Point Star 3"/>
          <p:cNvSpPr/>
          <p:nvPr/>
        </p:nvSpPr>
        <p:spPr>
          <a:xfrm>
            <a:off x="1828800" y="5257800"/>
            <a:ext cx="304800" cy="304800"/>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838200"/>
            <a:ext cx="6629400" cy="1066800"/>
          </a:xfrm>
        </p:spPr>
        <p:txBody>
          <a:bodyPr/>
          <a:lstStyle/>
          <a:p>
            <a:r>
              <a:rPr lang="en-US" dirty="0" smtClean="0"/>
              <a:t>Immunizations and TB Testing</a:t>
            </a:r>
            <a:endParaRPr lang="en-US" dirty="0"/>
          </a:p>
        </p:txBody>
      </p:sp>
      <p:sp>
        <p:nvSpPr>
          <p:cNvPr id="3" name="Content Placeholder 2"/>
          <p:cNvSpPr>
            <a:spLocks noGrp="1"/>
          </p:cNvSpPr>
          <p:nvPr>
            <p:ph idx="1"/>
          </p:nvPr>
        </p:nvSpPr>
        <p:spPr/>
        <p:txBody>
          <a:bodyPr/>
          <a:lstStyle/>
          <a:p>
            <a:r>
              <a:rPr lang="en-US" dirty="0" smtClean="0"/>
              <a:t>To be eligible to participate in the Job Shadowing Program, you must provide proof that you have had a Tuberculosis (PPD) skin test within the last 6 months with a negative result.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Overview</a:t>
            </a:r>
            <a:endParaRPr lang="en-US" dirty="0"/>
          </a:p>
        </p:txBody>
      </p:sp>
      <p:sp>
        <p:nvSpPr>
          <p:cNvPr id="3" name="Content Placeholder 2"/>
          <p:cNvSpPr>
            <a:spLocks noGrp="1"/>
          </p:cNvSpPr>
          <p:nvPr>
            <p:ph idx="1"/>
          </p:nvPr>
        </p:nvSpPr>
        <p:spPr>
          <a:xfrm>
            <a:off x="457200" y="1828800"/>
            <a:ext cx="8229600" cy="3840163"/>
          </a:xfrm>
        </p:spPr>
        <p:txBody>
          <a:bodyPr/>
          <a:lstStyle/>
          <a:p>
            <a:r>
              <a:rPr lang="en-US" sz="2400" dirty="0" smtClean="0"/>
              <a:t>The following slides will cover the job shadowing dress code, safety, health information security policy, patient confidentiality policy, St. Mary’s Medical Center standards of behavior, and tobacco free campus policy as they apply to job shadowing.</a:t>
            </a:r>
          </a:p>
          <a:p>
            <a:pPr>
              <a:buNone/>
            </a:pPr>
            <a:endParaRPr lang="en-US" sz="1200" dirty="0" smtClean="0"/>
          </a:p>
          <a:p>
            <a:r>
              <a:rPr lang="en-US" sz="2400" dirty="0" smtClean="0"/>
              <a:t>Your participation in the job shadowing program requires compliance with all of these policies.</a:t>
            </a:r>
          </a:p>
          <a:p>
            <a:pPr>
              <a:buNone/>
            </a:pPr>
            <a:endParaRPr lang="en-US" sz="1200" dirty="0" smtClean="0"/>
          </a:p>
          <a:p>
            <a:r>
              <a:rPr lang="en-US" sz="2400" dirty="0" smtClean="0"/>
              <a:t>Failure to comply with any of these policies will result in removal from the job shadowing experience.</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Dress Code</a:t>
            </a:r>
            <a:endParaRPr lang="en-US" dirty="0"/>
          </a:p>
        </p:txBody>
      </p:sp>
      <p:sp>
        <p:nvSpPr>
          <p:cNvPr id="3" name="Content Placeholder 2"/>
          <p:cNvSpPr>
            <a:spLocks noGrp="1"/>
          </p:cNvSpPr>
          <p:nvPr>
            <p:ph idx="1"/>
          </p:nvPr>
        </p:nvSpPr>
        <p:spPr/>
        <p:txBody>
          <a:bodyPr/>
          <a:lstStyle/>
          <a:p>
            <a:r>
              <a:rPr lang="en-US" sz="2800" dirty="0" smtClean="0"/>
              <a:t>Your clothing should be neat, tidy and clean.</a:t>
            </a:r>
          </a:p>
          <a:p>
            <a:r>
              <a:rPr lang="en-US" sz="2800" dirty="0" smtClean="0"/>
              <a:t>The following are expected:</a:t>
            </a:r>
          </a:p>
          <a:p>
            <a:pPr lvl="2"/>
            <a:r>
              <a:rPr lang="en-US" dirty="0" smtClean="0"/>
              <a:t>Appropriate personal hygiene</a:t>
            </a:r>
          </a:p>
          <a:p>
            <a:pPr lvl="2"/>
            <a:r>
              <a:rPr lang="en-US" dirty="0" smtClean="0"/>
              <a:t>Professional/conservative clothing</a:t>
            </a:r>
          </a:p>
          <a:p>
            <a:pPr lvl="3"/>
            <a:r>
              <a:rPr lang="en-US" dirty="0" smtClean="0"/>
              <a:t>Examples:  khaki pants, a polo-type shirt, or dress shirt, etc.</a:t>
            </a:r>
          </a:p>
          <a:p>
            <a:pPr lvl="2"/>
            <a:r>
              <a:rPr lang="en-US" dirty="0" smtClean="0"/>
              <a:t>Comfortable, clean, closed toe shoes</a:t>
            </a:r>
          </a:p>
          <a:p>
            <a:pPr lvl="2"/>
            <a:r>
              <a:rPr lang="en-US" dirty="0" smtClean="0"/>
              <a:t>Socks or stockings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Dress Code 	</a:t>
            </a:r>
            <a:endParaRPr lang="en-US" dirty="0"/>
          </a:p>
        </p:txBody>
      </p:sp>
      <p:sp>
        <p:nvSpPr>
          <p:cNvPr id="3" name="Content Placeholder 2"/>
          <p:cNvSpPr>
            <a:spLocks noGrp="1"/>
          </p:cNvSpPr>
          <p:nvPr>
            <p:ph idx="1"/>
          </p:nvPr>
        </p:nvSpPr>
        <p:spPr/>
        <p:txBody>
          <a:bodyPr/>
          <a:lstStyle/>
          <a:p>
            <a:r>
              <a:rPr lang="en-US" dirty="0" smtClean="0"/>
              <a:t>The following are not permitted:</a:t>
            </a:r>
          </a:p>
          <a:p>
            <a:pPr lvl="2"/>
            <a:r>
              <a:rPr lang="en-US" dirty="0" smtClean="0"/>
              <a:t>Scrubs</a:t>
            </a:r>
          </a:p>
          <a:p>
            <a:pPr lvl="2"/>
            <a:r>
              <a:rPr lang="en-US" dirty="0" smtClean="0"/>
              <a:t>Jeans, shorts, sweatpants, tank tops, or bare midriffs</a:t>
            </a:r>
          </a:p>
          <a:p>
            <a:pPr lvl="2"/>
            <a:r>
              <a:rPr lang="en-US" dirty="0" smtClean="0"/>
              <a:t>Sandals or flip flops</a:t>
            </a:r>
          </a:p>
          <a:p>
            <a:pPr lvl="2"/>
            <a:r>
              <a:rPr lang="en-US" dirty="0" smtClean="0"/>
              <a:t>Visible body piercings or tattoos</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1656</TotalTime>
  <Words>1019</Words>
  <Application>Microsoft Office PowerPoint</Application>
  <PresentationFormat>On-screen Show (4:3)</PresentationFormat>
  <Paragraphs>102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Job Shadowing Program Overview</vt:lpstr>
      <vt:lpstr>Program Purpose</vt:lpstr>
      <vt:lpstr>Request Process</vt:lpstr>
      <vt:lpstr>Program Guidelines</vt:lpstr>
      <vt:lpstr>Eligibility</vt:lpstr>
      <vt:lpstr>Immunizations and TB Testing</vt:lpstr>
      <vt:lpstr>Program Overview</vt:lpstr>
      <vt:lpstr>Dress Code</vt:lpstr>
      <vt:lpstr>Dress Code  </vt:lpstr>
      <vt:lpstr>Safety</vt:lpstr>
      <vt:lpstr>Safety</vt:lpstr>
      <vt:lpstr>Health Information Security</vt:lpstr>
      <vt:lpstr>Patient Confidentiality</vt:lpstr>
      <vt:lpstr>Patient Confidentiality</vt:lpstr>
      <vt:lpstr>Standards of Behavior</vt:lpstr>
      <vt:lpstr>Tobacco Free Campus Policy</vt:lpstr>
      <vt:lpstr>Parking </vt:lpstr>
      <vt:lpstr>Miscellaneous Information</vt:lpstr>
      <vt:lpstr>SUMMARY</vt:lpstr>
    </vt:vector>
  </TitlesOfParts>
  <Company>Philips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Philips Healthcare</dc:title>
  <dc:creator>usd05219</dc:creator>
  <cp:lastModifiedBy>Henderson-Bentley, Angela</cp:lastModifiedBy>
  <cp:revision>58</cp:revision>
  <dcterms:created xsi:type="dcterms:W3CDTF">2008-10-08T01:29:48Z</dcterms:created>
  <dcterms:modified xsi:type="dcterms:W3CDTF">2014-08-07T18:03:02Z</dcterms:modified>
</cp:coreProperties>
</file>